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6" r:id="rId5"/>
    <p:sldId id="267" r:id="rId6"/>
    <p:sldId id="260" r:id="rId7"/>
    <p:sldId id="263" r:id="rId8"/>
    <p:sldId id="264" r:id="rId9"/>
    <p:sldId id="271" r:id="rId10"/>
    <p:sldId id="270" r:id="rId11"/>
    <p:sldId id="261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0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1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9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9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7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0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3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2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1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9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EBA3-8688-4F07-9B03-654764357B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803CC-A28F-4EC0-B146-AF33CF86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7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ru-RU" sz="360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методы, применяемые в производстве биоэнергии</a:t>
            </a:r>
            <a:r>
              <a:rPr lang="en-US" sz="360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kk-KZ" sz="360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Производство биогаза</a:t>
            </a:r>
            <a:r>
              <a:rPr lang="ru-RU" sz="360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B085E0F-82BE-857D-4751-A2164F207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27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91" y="96819"/>
            <a:ext cx="8168472" cy="365835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4094" y="3872753"/>
            <a:ext cx="11134164" cy="28185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/>
              <a:t>В </a:t>
            </a:r>
            <a:r>
              <a:rPr lang="ru-RU" i="1"/>
              <a:t>первой фазе</a:t>
            </a:r>
            <a:r>
              <a:rPr lang="ru-RU"/>
              <a:t> соединения органического сырья (целлюлоза, белки, жиры) в результате гидролиза становятся растворимыми, т. е. образуются олигосахариды, пептиды и жирные кислоты.</a:t>
            </a:r>
          </a:p>
          <a:p>
            <a:r>
              <a:rPr lang="ru-RU"/>
              <a:t>Во </a:t>
            </a:r>
            <a:r>
              <a:rPr lang="ru-RU" i="1"/>
              <a:t>второй фазе</a:t>
            </a:r>
            <a:r>
              <a:rPr lang="ru-RU"/>
              <a:t> (кислотной) эти соединения разрушаются до органических кислот (уксусной, муравьиной, молочной, масляной, про- пионовой и др.), спиртов (этилового, пропилового и др.), газов (диоксида углерода, водорода, сероводорода, аммиака), аминокислот, глицерина и др. Процесс осуществляют обычные сапротрофные анаэробные микроорганизмы (маслянокислые, молочнокислые, пропио- новокислые бактерии и дрожжи) при pH среды 4,5-7,0.</a:t>
            </a:r>
          </a:p>
          <a:p>
            <a:r>
              <a:rPr lang="ru-RU"/>
              <a:t>В </a:t>
            </a:r>
            <a:r>
              <a:rPr lang="ru-RU" i="1"/>
              <a:t>третьей фазе</a:t>
            </a:r>
            <a:r>
              <a:rPr lang="ru-RU"/>
              <a:t> (щелочной) происходит дальнейшее разложение веществ, образовавшихся во второй фазе, с получением газа, состоящего из метана, диоксида углерода, азота и водорода. Процесс осуществляется метанобразующими бактериями - строгими анаэробами.</a:t>
            </a:r>
          </a:p>
        </p:txBody>
      </p:sp>
    </p:spTree>
    <p:extLst>
      <p:ext uri="{BB962C8B-B14F-4D97-AF65-F5344CB8AC3E}">
        <p14:creationId xmlns:p14="http://schemas.microsoft.com/office/powerpoint/2010/main" val="224285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8583" t="57672" r="59787" b="20156"/>
          <a:stretch/>
        </p:blipFill>
        <p:spPr>
          <a:xfrm>
            <a:off x="149385" y="1658982"/>
            <a:ext cx="6283176" cy="362276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687158" y="539931"/>
            <a:ext cx="4911634" cy="5860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Целлюлоза расщепляется внеклеточными ферментами </a:t>
            </a:r>
            <a:r>
              <a:rPr lang="ru-RU" dirty="0" err="1"/>
              <a:t>бродилыциков</a:t>
            </a:r>
            <a:r>
              <a:rPr lang="ru-RU" dirty="0"/>
              <a:t> I стадии (очень часто это члены рода </a:t>
            </a:r>
            <a:r>
              <a:rPr lang="ru-RU" i="1" dirty="0" err="1"/>
              <a:t>Clostridium</a:t>
            </a:r>
            <a:r>
              <a:rPr lang="ru-RU" i="1" dirty="0"/>
              <a:t>).</a:t>
            </a:r>
            <a:r>
              <a:rPr lang="ru-RU" dirty="0"/>
              <a:t> Образовавшиеся сахара сбраживаются микроорганизмами, осуществляющими разные виды брожений, до органических кислот, спиртов и газов. На II стадии жирные кислоты с более чем двумя атомами углерода и спирты с атомами углерода более одного превращаются в ацетат и молекулярный водород. В пресноводных местообитаниях расщепление целлюлозы происходит в три стадии и заканчивается образованием </a:t>
            </a:r>
            <a:r>
              <a:rPr lang="ru-RU" b="1" dirty="0"/>
              <a:t>биогаза </a:t>
            </a:r>
            <a:r>
              <a:rPr lang="ru-RU" dirty="0"/>
              <a:t>(метана в смеси с углекислым газом). Заключительное звено пищевой цепи представлено </a:t>
            </a:r>
            <a:r>
              <a:rPr lang="ru-RU" dirty="0" err="1"/>
              <a:t>водородотрофными</a:t>
            </a:r>
            <a:r>
              <a:rPr lang="ru-RU" dirty="0"/>
              <a:t> и </a:t>
            </a:r>
            <a:r>
              <a:rPr lang="ru-RU" dirty="0" err="1"/>
              <a:t>ацетокластическими</a:t>
            </a:r>
            <a:r>
              <a:rPr lang="ru-RU" dirty="0"/>
              <a:t> </a:t>
            </a:r>
            <a:r>
              <a:rPr lang="ru-RU" dirty="0" err="1"/>
              <a:t>метаногенами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4839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9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21E519-C2E4-43C1-A818-04CF078C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42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82DE91F-5BDC-4EDF-BB44-C168D6D34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214" y="643467"/>
            <a:ext cx="547357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1D2E6-3481-4BC3-A401-B86DF4D4A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62" y="535780"/>
            <a:ext cx="10949276" cy="57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44731" y="505096"/>
            <a:ext cx="5416220" cy="57881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</a:rPr>
              <a:t>Микробное сообщество — это совокупность микроорганизмов с разными функциями, взаимодействующих между собой в течение длительного времени в определенном месте. Для микробного сообщества характерен определенный видовой состав, хотя количественные соотношения членов сообщества могут меняться во времени в зависимости от складывающихся условий.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85" y="1460574"/>
            <a:ext cx="5148495" cy="42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0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0194" y="583473"/>
            <a:ext cx="4145280" cy="25690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Синтрофия</a:t>
            </a:r>
            <a:r>
              <a:rPr lang="ru-RU" dirty="0">
                <a:solidFill>
                  <a:schemeClr val="tx1"/>
                </a:solidFill>
              </a:rPr>
              <a:t> (греч. </a:t>
            </a:r>
            <a:r>
              <a:rPr lang="ru-RU" dirty="0" err="1">
                <a:solidFill>
                  <a:schemeClr val="tx1"/>
                </a:solidFill>
              </a:rPr>
              <a:t>syn</a:t>
            </a:r>
            <a:r>
              <a:rPr lang="ru-RU" dirty="0">
                <a:solidFill>
                  <a:schemeClr val="tx1"/>
                </a:solidFill>
              </a:rPr>
              <a:t> – вместе; </a:t>
            </a:r>
            <a:r>
              <a:rPr lang="ru-RU" dirty="0" err="1">
                <a:solidFill>
                  <a:schemeClr val="tx1"/>
                </a:solidFill>
              </a:rPr>
              <a:t>trophe</a:t>
            </a:r>
            <a:r>
              <a:rPr lang="ru-RU" dirty="0">
                <a:solidFill>
                  <a:schemeClr val="tx1"/>
                </a:solidFill>
              </a:rPr>
              <a:t> – пища, питание) – способность двух или более видов бактерий осуществлять такой процесс, который ни один из них не может осуществлять отдельно.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92882" y="600888"/>
            <a:ext cx="5408023" cy="55430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Примеры </a:t>
            </a:r>
            <a:r>
              <a:rPr lang="ru-RU" dirty="0" err="1">
                <a:solidFill>
                  <a:schemeClr val="tx1"/>
                </a:solidFill>
              </a:rPr>
              <a:t>синтрофии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домашние пылевые клещи, потребляющие чешуйки кожи человека;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организмы, которые могут жить на фекалиях другого вида;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группировка в почве микроорганизмов, живущих за счёт листовой подстилки. Эти микроорганизмы </a:t>
            </a:r>
            <a:r>
              <a:rPr lang="ru-RU" dirty="0" err="1">
                <a:solidFill>
                  <a:schemeClr val="tx1"/>
                </a:solidFill>
              </a:rPr>
              <a:t>минерализируют</a:t>
            </a:r>
            <a:r>
              <a:rPr lang="ru-RU" dirty="0">
                <a:solidFill>
                  <a:schemeClr val="tx1"/>
                </a:solidFill>
              </a:rPr>
              <a:t> сброшенные листья и производят питательные вещества, которые потребляет растение. Такие взаимоотношения — обратная </a:t>
            </a:r>
            <a:r>
              <a:rPr lang="ru-RU" dirty="0" err="1">
                <a:solidFill>
                  <a:schemeClr val="tx1"/>
                </a:solidFill>
              </a:rPr>
              <a:t>синтрофия</a:t>
            </a:r>
            <a:r>
              <a:rPr lang="ru-RU" dirty="0">
                <a:solidFill>
                  <a:schemeClr val="tx1"/>
                </a:solidFill>
              </a:rPr>
              <a:t>, так как растение так же потребляет продукцию микроорганизмов. Многие симбиотические взаимоотношения основываются на </a:t>
            </a:r>
            <a:r>
              <a:rPr lang="ru-RU" dirty="0" err="1">
                <a:solidFill>
                  <a:schemeClr val="tx1"/>
                </a:solidFill>
              </a:rPr>
              <a:t>синтрофии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0194" y="3614054"/>
            <a:ext cx="4354286" cy="2529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Основа </a:t>
            </a:r>
            <a:r>
              <a:rPr lang="ru-RU" dirty="0" err="1">
                <a:solidFill>
                  <a:schemeClr val="tx1"/>
                </a:solidFill>
              </a:rPr>
              <a:t>синтрофии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передача фактора роста;  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образование одним организмом субстрата, обеспечивающего развитие другого; 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удаление одним организмом продукта, токсичного для другого.</a:t>
            </a:r>
          </a:p>
        </p:txBody>
      </p:sp>
    </p:spTree>
    <p:extLst>
      <p:ext uri="{BB962C8B-B14F-4D97-AF65-F5344CB8AC3E}">
        <p14:creationId xmlns:p14="http://schemas.microsoft.com/office/powerpoint/2010/main" val="167206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08" y="787717"/>
            <a:ext cx="4081111" cy="536565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390043" y="2088186"/>
            <a:ext cx="4830183" cy="30874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Синтрофия</a:t>
            </a:r>
            <a:r>
              <a:rPr lang="ru-RU" dirty="0"/>
              <a:t> автотрофов и гетеротрофов. Гетеротрофы получают энергию за счет окисления органических материалов, выделяемых фотосинтетическими автотрофами, перерабатывают питательные вещества для автотрофов и разлагают продукты, которые могут быть вредными, если они накапливаются.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268447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9221" y="933544"/>
            <a:ext cx="5465352" cy="51983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Метан - природный газ, большая часть этого газа, как в недрах, так и в различных экосистемах, является биогенным. 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</a:rPr>
              <a:t>Метаногенез</a:t>
            </a:r>
            <a:r>
              <a:rPr lang="ru-RU" sz="2000" dirty="0">
                <a:solidFill>
                  <a:schemeClr val="tx1"/>
                </a:solidFill>
              </a:rPr>
              <a:t> или </a:t>
            </a:r>
            <a:r>
              <a:rPr lang="ru-RU" sz="2000" dirty="0" err="1">
                <a:solidFill>
                  <a:schemeClr val="tx1"/>
                </a:solidFill>
              </a:rPr>
              <a:t>biomethanation</a:t>
            </a:r>
            <a:r>
              <a:rPr lang="ru-RU" sz="2000" dirty="0">
                <a:solidFill>
                  <a:schemeClr val="tx1"/>
                </a:solidFill>
              </a:rPr>
              <a:t> является образованием метана от микробов , известных как </a:t>
            </a:r>
            <a:r>
              <a:rPr lang="ru-RU" sz="2000" dirty="0" err="1">
                <a:solidFill>
                  <a:schemeClr val="tx1"/>
                </a:solidFill>
              </a:rPr>
              <a:t>метаногены</a:t>
            </a:r>
            <a:r>
              <a:rPr lang="ru-RU" sz="2000" dirty="0">
                <a:solidFill>
                  <a:schemeClr val="tx1"/>
                </a:solidFill>
              </a:rPr>
              <a:t> . 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Производство метана - важная и широко распространенная форма микробного метаболизма . В бескислородной среде это заключительный этап разложения биомассы . </a:t>
            </a:r>
            <a:r>
              <a:rPr lang="ru-RU" sz="2000" dirty="0" err="1">
                <a:solidFill>
                  <a:schemeClr val="tx1"/>
                </a:solidFill>
              </a:rPr>
              <a:t>Метаногенез</a:t>
            </a:r>
            <a:r>
              <a:rPr lang="ru-RU" sz="2000" dirty="0">
                <a:solidFill>
                  <a:schemeClr val="tx1"/>
                </a:solidFill>
              </a:rPr>
              <a:t> ответственен за значительные скопления природного газа, остальная часть является термогенной.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21" y="1590262"/>
            <a:ext cx="6158948" cy="40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0154" y="225911"/>
            <a:ext cx="5723069" cy="41524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/>
              <a:t>Метаногены</a:t>
            </a:r>
            <a:r>
              <a:rPr lang="ru-RU" dirty="0"/>
              <a:t> - строгие анаэробы, </a:t>
            </a:r>
            <a:r>
              <a:rPr lang="ru-RU" dirty="0" err="1"/>
              <a:t>хемоавтотрофы</a:t>
            </a:r>
            <a:r>
              <a:rPr lang="ru-RU" dirty="0"/>
              <a:t> или </a:t>
            </a:r>
            <a:r>
              <a:rPr lang="ru-RU" dirty="0" err="1"/>
              <a:t>хемогетеротрофы</a:t>
            </a:r>
            <a:r>
              <a:rPr lang="ru-RU" dirty="0"/>
              <a:t> всегда образуют метан как продукт катаболизма. </a:t>
            </a:r>
            <a:r>
              <a:rPr lang="ru-RU" dirty="0" err="1"/>
              <a:t>Метаногены</a:t>
            </a:r>
            <a:r>
              <a:rPr lang="ru-RU" dirty="0"/>
              <a:t> делятся на три таксономические подгруппы.</a:t>
            </a:r>
          </a:p>
          <a:p>
            <a:r>
              <a:rPr lang="ru-RU" i="1" dirty="0"/>
              <a:t>Подгруппа 1. </a:t>
            </a:r>
            <a:r>
              <a:rPr lang="ru-RU" i="1" dirty="0" err="1"/>
              <a:t>Methanobacterium</a:t>
            </a:r>
            <a:r>
              <a:rPr lang="ru-RU" i="1" dirty="0"/>
              <a:t>, </a:t>
            </a:r>
            <a:r>
              <a:rPr lang="ru-RU" i="1" dirty="0" err="1"/>
              <a:t>Methanobrevibacter</a:t>
            </a:r>
            <a:r>
              <a:rPr lang="ru-RU" i="1" dirty="0"/>
              <a:t>, </a:t>
            </a:r>
            <a:r>
              <a:rPr lang="ru-RU" i="1" dirty="0" err="1"/>
              <a:t>Methanothermus</a:t>
            </a:r>
            <a:r>
              <a:rPr lang="ru-RU" dirty="0"/>
              <a:t> и др., использующие Н</a:t>
            </a:r>
            <a:r>
              <a:rPr lang="ru-RU" baseline="-25000" dirty="0"/>
              <a:t>2</a:t>
            </a:r>
            <a:r>
              <a:rPr lang="ru-RU" dirty="0"/>
              <a:t> + С0</a:t>
            </a:r>
            <a:r>
              <a:rPr lang="ru-RU" baseline="-25000" dirty="0"/>
              <a:t>2</a:t>
            </a:r>
            <a:r>
              <a:rPr lang="ru-RU" dirty="0"/>
              <a:t>, формиат или Н</a:t>
            </a:r>
            <a:r>
              <a:rPr lang="ru-RU" baseline="-25000" dirty="0"/>
              <a:t>2</a:t>
            </a:r>
            <a:r>
              <a:rPr lang="ru-RU" dirty="0"/>
              <a:t> + метанол.</a:t>
            </a:r>
          </a:p>
          <a:p>
            <a:r>
              <a:rPr lang="ru-RU" i="1" dirty="0"/>
              <a:t>Подгруппа 2. </a:t>
            </a:r>
            <a:r>
              <a:rPr lang="ru-RU" i="1" dirty="0" err="1"/>
              <a:t>Methanococcus</a:t>
            </a:r>
            <a:r>
              <a:rPr lang="ru-RU" i="1" dirty="0"/>
              <a:t>, </a:t>
            </a:r>
            <a:r>
              <a:rPr lang="ru-RU" i="1" dirty="0" err="1"/>
              <a:t>Methanogenium</a:t>
            </a:r>
            <a:r>
              <a:rPr lang="ru-RU" i="1" dirty="0"/>
              <a:t>, </a:t>
            </a:r>
            <a:r>
              <a:rPr lang="ru-RU" i="1" dirty="0" err="1"/>
              <a:t>Methanocorpusculum</a:t>
            </a:r>
            <a:r>
              <a:rPr lang="ru-RU" i="1" dirty="0"/>
              <a:t> </a:t>
            </a:r>
            <a:r>
              <a:rPr lang="ru-RU" dirty="0"/>
              <a:t>и др., использующие Н</a:t>
            </a:r>
            <a:r>
              <a:rPr lang="ru-RU" baseline="-25000" dirty="0"/>
              <a:t>2</a:t>
            </a:r>
            <a:r>
              <a:rPr lang="ru-RU" dirty="0"/>
              <a:t> + С0</a:t>
            </a:r>
            <a:r>
              <a:rPr lang="ru-RU" baseline="-25000" dirty="0"/>
              <a:t>2</a:t>
            </a:r>
            <a:r>
              <a:rPr lang="ru-RU" dirty="0"/>
              <a:t>, формиат или спирты + С0</a:t>
            </a:r>
            <a:r>
              <a:rPr lang="ru-RU" baseline="-25000" dirty="0"/>
              <a:t>2</a:t>
            </a:r>
            <a:endParaRPr lang="ru-RU" dirty="0"/>
          </a:p>
          <a:p>
            <a:r>
              <a:rPr lang="ru-RU" i="1" dirty="0"/>
              <a:t>Подгруппа 3. </a:t>
            </a:r>
            <a:r>
              <a:rPr lang="ru-RU" i="1" dirty="0" err="1"/>
              <a:t>Methanococcoides</a:t>
            </a:r>
            <a:r>
              <a:rPr lang="ru-RU" i="1" dirty="0"/>
              <a:t>, </a:t>
            </a:r>
            <a:r>
              <a:rPr lang="ru-RU" i="1" dirty="0" err="1"/>
              <a:t>Methanolobus</a:t>
            </a:r>
            <a:r>
              <a:rPr lang="ru-RU" i="1" dirty="0"/>
              <a:t>, </a:t>
            </a:r>
            <a:r>
              <a:rPr lang="ru-RU" i="1" dirty="0" err="1"/>
              <a:t>Methanosarcina</a:t>
            </a:r>
            <a:r>
              <a:rPr lang="ru-RU" i="1" dirty="0"/>
              <a:t> </a:t>
            </a:r>
            <a:r>
              <a:rPr lang="ru-RU" dirty="0"/>
              <a:t>и др., использующие триметиламин или ацетат.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68528" y="2355925"/>
            <a:ext cx="5823472" cy="42492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/>
              <a:t>Австралийские ученые Барнес и Фицджеральд (1990) предложили эти бактерии разделить на три обширные группы:</a:t>
            </a:r>
          </a:p>
          <a:p>
            <a:r>
              <a:rPr lang="ru-RU" i="1"/>
              <a:t>первая</a:t>
            </a:r>
            <a:r>
              <a:rPr lang="ru-RU"/>
              <a:t> включает гидролитические бактерии, обычно называемые </a:t>
            </a:r>
            <a:r>
              <a:rPr lang="ru-RU" i="1"/>
              <a:t>ацидогенными.</a:t>
            </a:r>
            <a:r>
              <a:rPr lang="ru-RU"/>
              <a:t> Они обеспечивают начальный гидролиз субстрата до низкомолекулярных кислот;</a:t>
            </a:r>
          </a:p>
          <a:p>
            <a:r>
              <a:rPr lang="ru-RU" i="1"/>
              <a:t>вторая - гетероацетогенпые</a:t>
            </a:r>
            <a:r>
              <a:rPr lang="ru-RU"/>
              <a:t> бактерии, которые продуцируют уксусную кислоту и водород;</a:t>
            </a:r>
          </a:p>
          <a:p>
            <a:r>
              <a:rPr lang="ru-RU" i="1"/>
              <a:t>третья - метаногенные</a:t>
            </a:r>
            <a:r>
              <a:rPr lang="ru-RU"/>
              <a:t> бактерии, продуцирующие метан.</a:t>
            </a:r>
          </a:p>
          <a:p>
            <a:r>
              <a:rPr lang="ru-RU"/>
              <a:t>Последняя группа подразделяется на потребителей водорода (ли- тотрофы) и уксусной кислоты (ацетотрофы).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687" y="159012"/>
            <a:ext cx="3810000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144" y="4480560"/>
            <a:ext cx="2421312" cy="21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59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677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Современные методы, применяемые в производстве биоэнергии. Производство биогаза.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Синтрофия и метаногенез</dc:title>
  <dc:creator>Айша Шайзадинова</dc:creator>
  <cp:lastModifiedBy>Мамытова Нургуль</cp:lastModifiedBy>
  <cp:revision>27</cp:revision>
  <dcterms:created xsi:type="dcterms:W3CDTF">2020-11-03T14:05:10Z</dcterms:created>
  <dcterms:modified xsi:type="dcterms:W3CDTF">2022-09-22T17:06:37Z</dcterms:modified>
</cp:coreProperties>
</file>